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25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2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6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38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8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519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4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72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5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8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73E3-B6B7-40C4-9510-2A0E322E757D}" type="datetimeFigureOut">
              <a:rPr lang="es-MX" smtClean="0"/>
              <a:t>30/10/2014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8E26-C99E-422A-9736-01606502F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78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hyperlink" Target="file:///\\Cbtic_pl20\usuarios\10122\Bloque%202\Actividad%202-1%20tablas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0" y="-134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116632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de bachilleres</a:t>
            </a: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Plantel No. 20 Del valle</a:t>
            </a: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Matías Romero”</a:t>
            </a:r>
          </a:p>
          <a:p>
            <a:pPr algn="ctr"/>
            <a:endParaRPr lang="es-ES" sz="3600" b="1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Integrantes: Sánchez </a:t>
            </a:r>
            <a:r>
              <a:rPr lang="es-ES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Marín</a:t>
            </a:r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Jesús</a:t>
            </a:r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lejandro</a:t>
            </a: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Oropeza </a:t>
            </a:r>
            <a:r>
              <a:rPr lang="es-ES" sz="3600" b="1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s-ES" sz="3600" b="1" cap="none" spc="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lguin</a:t>
            </a:r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endy </a:t>
            </a:r>
            <a:r>
              <a:rPr lang="es-ES" sz="3600" b="1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s-ES" sz="3600" b="1" cap="none" spc="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amantha</a:t>
            </a:r>
            <a:endParaRPr lang="es-ES" sz="3600" b="1" cap="none" spc="0" dirty="0" smtClean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Materia: Tecnología de la Información y Comunicación I (TIC)</a:t>
            </a: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Grupo: 101</a:t>
            </a: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No. De maquina: 22</a:t>
            </a:r>
            <a:endParaRPr lang="es-MX" sz="3600" b="1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7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6" y="-65911"/>
            <a:ext cx="9147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308604" y="110467"/>
            <a:ext cx="200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REDES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 rot="16200000">
            <a:off x="-1528106" y="2144179"/>
            <a:ext cx="453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CLASIFICACION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Rectángulo">
            <a:hlinkClick r:id="rId5" action="ppaction://hlinksldjump"/>
          </p:cNvPr>
          <p:cNvSpPr/>
          <p:nvPr/>
        </p:nvSpPr>
        <p:spPr>
          <a:xfrm rot="18336669">
            <a:off x="6110756" y="1153098"/>
            <a:ext cx="32286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TOPOLOGIA</a:t>
            </a:r>
            <a:endParaRPr lang="es-E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60138" y="1358389"/>
            <a:ext cx="4087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6" action="ppaction://hlinksldjump"/>
              </a:rPr>
              <a:t>PROTOCOLOS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90267" y="3009146"/>
            <a:ext cx="4960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7" action="ppaction://hlinksldjump"/>
              </a:rPr>
              <a:t>TABLA (PROTOCOLOS)</a:t>
            </a:r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851920" y="3717032"/>
            <a:ext cx="49922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8" action="ppaction://hlinksldjump"/>
              </a:rPr>
              <a:t>TABLA(TIPOLOGIA)</a:t>
            </a:r>
            <a:endParaRPr lang="es-E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987611" y="5404356"/>
            <a:ext cx="1162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endshow"/>
              </a:rPr>
              <a:t>FIN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2567" y="5271591"/>
            <a:ext cx="6172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9" action="ppaction://hlinkfile"/>
              </a:rPr>
              <a:t>DOCUMENTO WORD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0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22"/>
            <a:ext cx="9144000" cy="682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endParaRPr lang="es-MX" dirty="0"/>
          </a:p>
          <a:p>
            <a:r>
              <a:rPr lang="es-MX" sz="19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Una red informática es un conjunto de dispositivos interconectados entre sí a través de un medio, que intercambian información y comparten recursos. Básicamente, la comunicación dentro de una red informática es un proceso en el que existen dos roles bien definidos para los dispositivos conectados, emisor y receptor, que se van asumiendo y alternando en distintos instantes de tiempo</a:t>
            </a:r>
            <a:r>
              <a:rPr lang="es-MX" sz="1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19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1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También hay mensajes, que es lo que estos roles intercambian. La estructura y el modo de funcionamiento de las redes informáticas actuales están definidos en varios estándares, siendo el más extendido de todo el modelo TCP/IP, basado en el modelo de referencia o teórico OSI.</a:t>
            </a:r>
          </a:p>
          <a:p>
            <a:endParaRPr lang="es-MX" sz="1900" dirty="0"/>
          </a:p>
        </p:txBody>
      </p:sp>
      <p:sp>
        <p:nvSpPr>
          <p:cNvPr id="4" name="3 Rectángulo"/>
          <p:cNvSpPr/>
          <p:nvPr/>
        </p:nvSpPr>
        <p:spPr>
          <a:xfrm>
            <a:off x="251520" y="0"/>
            <a:ext cx="8722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i="1" cap="none" spc="0" dirty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Definición de red informática:</a:t>
            </a:r>
            <a:endParaRPr lang="es-MX" sz="5400" b="1" cap="none" spc="0" dirty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53473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a la derecha con bandas">
            <a:hlinkClick r:id="rId4" action="ppaction://hlinksldjump"/>
          </p:cNvPr>
          <p:cNvSpPr/>
          <p:nvPr/>
        </p:nvSpPr>
        <p:spPr>
          <a:xfrm>
            <a:off x="6804248" y="5301208"/>
            <a:ext cx="1296144" cy="90273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3"/>
            <a:ext cx="9144000" cy="683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1400" dirty="0" smtClean="0">
                <a:solidFill>
                  <a:schemeClr val="bg1"/>
                </a:solidFill>
              </a:rPr>
              <a:t>PAN </a:t>
            </a:r>
            <a:r>
              <a:rPr lang="es-MX" sz="1400" dirty="0">
                <a:solidFill>
                  <a:schemeClr val="bg1"/>
                </a:solidFill>
              </a:rPr>
              <a:t>(Personal Área Network) o red de área personal: está conformada por dispositivos utilizados por una sola persona. Tiene un rango de alcance de unos pocos metros. WPAN (</a:t>
            </a:r>
            <a:r>
              <a:rPr lang="es-MX" sz="1400" dirty="0" err="1">
                <a:solidFill>
                  <a:schemeClr val="bg1"/>
                </a:solidFill>
              </a:rPr>
              <a:t>Wireless</a:t>
            </a:r>
            <a:r>
              <a:rPr lang="es-MX" sz="1400" dirty="0">
                <a:solidFill>
                  <a:schemeClr val="bg1"/>
                </a:solidFill>
              </a:rPr>
              <a:t> Personal Área Network) o red inalámbrica de área personal: es una red PAN que utiliza tecnologías inalámbricas como medio.</a:t>
            </a:r>
          </a:p>
          <a:p>
            <a:r>
              <a:rPr lang="es-MX" sz="1400" dirty="0">
                <a:solidFill>
                  <a:schemeClr val="bg1"/>
                </a:solidFill>
              </a:rPr>
              <a:t>LAN (Local Área Network) o red de área local: es una red cuyo rango de alcance se limita a un área relativamente pequeña, como una habitación, un edificio, un avión, etc. No integra medios de uso público.</a:t>
            </a:r>
          </a:p>
          <a:p>
            <a:r>
              <a:rPr lang="es-MX" sz="1400" dirty="0">
                <a:solidFill>
                  <a:schemeClr val="bg1"/>
                </a:solidFill>
              </a:rPr>
              <a:t>WLAN (</a:t>
            </a:r>
            <a:r>
              <a:rPr lang="es-MX" sz="1400" dirty="0" err="1">
                <a:solidFill>
                  <a:schemeClr val="bg1"/>
                </a:solidFill>
              </a:rPr>
              <a:t>Wireless</a:t>
            </a:r>
            <a:r>
              <a:rPr lang="es-MX" sz="1400" dirty="0">
                <a:solidFill>
                  <a:schemeClr val="bg1"/>
                </a:solidFill>
              </a:rPr>
              <a:t> Local Área Network) o red de área local inalámbrica: es una red LAN que emplea medios inalámbricos de comunicación. Es una configuración muy utilizada por su escalabilidad y porque no requiere instalación de cables.</a:t>
            </a:r>
          </a:p>
          <a:p>
            <a:r>
              <a:rPr lang="es-MX" sz="1400" dirty="0">
                <a:solidFill>
                  <a:schemeClr val="bg1"/>
                </a:solidFill>
              </a:rPr>
              <a:t>CAN (Campus Área Network) o red de área de campus: es una red de dispositivos de alta velocidad que conecta redes de área local a través de un área geográfica limitada, como un campus universitario, una base militar, etc. No utiliza medios públicos.</a:t>
            </a:r>
          </a:p>
          <a:p>
            <a:r>
              <a:rPr lang="es-MX" sz="1400" dirty="0">
                <a:solidFill>
                  <a:schemeClr val="bg1"/>
                </a:solidFill>
              </a:rPr>
              <a:t>MAN (</a:t>
            </a:r>
            <a:r>
              <a:rPr lang="es-MX" sz="1400" dirty="0" err="1">
                <a:solidFill>
                  <a:schemeClr val="bg1"/>
                </a:solidFill>
              </a:rPr>
              <a:t>Metropolitan</a:t>
            </a:r>
            <a:r>
              <a:rPr lang="es-MX" sz="1400" dirty="0">
                <a:solidFill>
                  <a:schemeClr val="bg1"/>
                </a:solidFill>
              </a:rPr>
              <a:t> Área Network) o red de área metropolitana: es una red de alta velocidad (banda ancha) que da cobertura en un área geográfica más extensa que un campus, pero aun así, limitada.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115616" y="0"/>
            <a:ext cx="6514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MX" sz="5400" b="1" i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Clasificación de redes:</a:t>
            </a:r>
            <a:endParaRPr lang="es-MX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93161"/>
            <a:ext cx="2443976" cy="26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a la derecha con bandas">
            <a:hlinkClick r:id="rId4" action="ppaction://hlinksldjump"/>
          </p:cNvPr>
          <p:cNvSpPr/>
          <p:nvPr/>
        </p:nvSpPr>
        <p:spPr>
          <a:xfrm>
            <a:off x="7247516" y="4686510"/>
            <a:ext cx="1296144" cy="90273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9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" y="0"/>
            <a:ext cx="91505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88640"/>
            <a:ext cx="9001000" cy="6552728"/>
          </a:xfrm>
        </p:spPr>
        <p:txBody>
          <a:bodyPr>
            <a:normAutofit fontScale="62500" lnSpcReduction="2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>
                <a:solidFill>
                  <a:schemeClr val="bg1"/>
                </a:solidFill>
              </a:rPr>
              <a:t>                                            En </a:t>
            </a:r>
            <a:r>
              <a:rPr lang="es-MX" dirty="0">
                <a:solidFill>
                  <a:schemeClr val="bg1"/>
                </a:solidFill>
              </a:rPr>
              <a:t>una topología en malla, cada dispositivo tiene un enlace punto a punto y dedicado con cualquier otro dispositivo. El término dedicado significa que el enlace conduce el tráfico únicamente entre los dos dispositivos que conecta.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                                                En </a:t>
            </a:r>
            <a:r>
              <a:rPr lang="es-MX" dirty="0">
                <a:solidFill>
                  <a:schemeClr val="bg1"/>
                </a:solidFill>
              </a:rPr>
              <a:t>la topología en estrella cada dispositivo solamente tiene un enlace punto a punto dedicado con el controlador central, habitualmente llamado concentrador. Los dispositivos no están directamente enlazados entre sí.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                                           La </a:t>
            </a:r>
            <a:r>
              <a:rPr lang="es-MX" dirty="0">
                <a:solidFill>
                  <a:schemeClr val="bg1"/>
                </a:solidFill>
              </a:rPr>
              <a:t>topología en árbol es una variante de la de estrella. Como en la estrella, los nodos del árbol están conectados a un concentrador central que controla el tráfico de la red. Sin embargo, no todos los dispositivos se conectan directamente al concentrador central. La mayoría de los dispositivos se conectan a un concentrador secundario que, a su vez, se conecta al concentrador central.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                                       Una </a:t>
            </a:r>
            <a:r>
              <a:rPr lang="es-MX" dirty="0">
                <a:solidFill>
                  <a:schemeClr val="bg1"/>
                </a:solidFill>
              </a:rPr>
              <a:t>topología de bus es multipunto. Un cable largo actúa como una red troncal que conecta todos los dispositivos en la red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                                             En una </a:t>
            </a:r>
            <a:r>
              <a:rPr lang="es-MX" dirty="0">
                <a:solidFill>
                  <a:schemeClr val="bg1"/>
                </a:solidFill>
              </a:rPr>
              <a:t>topología en anillo cada dispositivo tiene una línea de conexión dedicada y punto a punto solamente con los dos dispositivos que están a sus lados. La señal pasa a lo largo del anillo en una dirección, o de dispositivo a dispositivo, hasta que alcanza su destino. Cada dispositivo del anillo incorpora un repetidor.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187624" y="116632"/>
            <a:ext cx="5860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i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Topología de la red:</a:t>
            </a:r>
            <a:endParaRPr lang="es-MX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633" y="971642"/>
            <a:ext cx="2825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Topología </a:t>
            </a:r>
            <a:r>
              <a:rPr lang="es-MX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 </a:t>
            </a:r>
            <a:r>
              <a:rPr lang="es-MX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Malla:</a:t>
            </a:r>
            <a:endParaRPr lang="es-MX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6073" y="4867765"/>
            <a:ext cx="2837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Topología </a:t>
            </a:r>
            <a:r>
              <a:rPr lang="es-MX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 </a:t>
            </a:r>
            <a:r>
              <a:rPr lang="es-MX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Anillo:  </a:t>
            </a:r>
            <a:endParaRPr lang="es-MX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1201" y="4365104"/>
            <a:ext cx="2493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Topología en </a:t>
            </a:r>
            <a:r>
              <a:rPr lang="es-MX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Bus: </a:t>
            </a:r>
            <a:endParaRPr lang="es-MX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2852935"/>
            <a:ext cx="2663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Topología en </a:t>
            </a:r>
            <a:r>
              <a:rPr lang="es-MX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Árbol:</a:t>
            </a:r>
            <a:endParaRPr lang="es-MX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2060847"/>
            <a:ext cx="29740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Topología en </a:t>
            </a:r>
            <a:r>
              <a:rPr lang="es-MX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Estrella: </a:t>
            </a:r>
            <a:endParaRPr lang="es-MX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9 Flecha a la derecha con bandas">
            <a:hlinkClick r:id="rId3" action="ppaction://hlinksldjump"/>
          </p:cNvPr>
          <p:cNvSpPr/>
          <p:nvPr/>
        </p:nvSpPr>
        <p:spPr>
          <a:xfrm>
            <a:off x="7452320" y="68447"/>
            <a:ext cx="1296144" cy="90273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3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11970"/>
            <a:ext cx="8229600" cy="5629398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FFC000"/>
                </a:solidFill>
              </a:rPr>
              <a:t>Los protocolos de bajo nivel controlan la forma en que las señales se transmiten por el cable o medio físico. En la primera parte del curso se estudiaron los habitualmente utilizados en redes locales (Ethernet y </a:t>
            </a:r>
            <a:r>
              <a:rPr lang="es-MX" sz="2000" dirty="0" err="1">
                <a:solidFill>
                  <a:srgbClr val="FFC000"/>
                </a:solidFill>
              </a:rPr>
              <a:t>Token</a:t>
            </a:r>
            <a:r>
              <a:rPr lang="es-MX" sz="2000" dirty="0">
                <a:solidFill>
                  <a:srgbClr val="FFC000"/>
                </a:solidFill>
              </a:rPr>
              <a:t> Ring). Aquí nos centraremos en los protocolos de red.</a:t>
            </a:r>
          </a:p>
          <a:p>
            <a:r>
              <a:rPr lang="es-MX" sz="2000" dirty="0">
                <a:solidFill>
                  <a:srgbClr val="FFC000"/>
                </a:solidFill>
              </a:rPr>
              <a:t>Los protocolos de red organizan la información (controles y datos) para su transmisión por el medio físico a través de los protocolos de bajo nivel en la red</a:t>
            </a:r>
            <a:r>
              <a:rPr lang="es-MX" sz="2000" dirty="0" smtClean="0">
                <a:solidFill>
                  <a:srgbClr val="FFC000"/>
                </a:solidFill>
              </a:rPr>
              <a:t>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421429" y="188640"/>
            <a:ext cx="330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s-MX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rotocolos</a:t>
            </a:r>
            <a:endParaRPr lang="es-MX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90" y="3501008"/>
            <a:ext cx="44242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a la derecha con bandas">
            <a:hlinkClick r:id="rId4" action="ppaction://hlinksldjump"/>
          </p:cNvPr>
          <p:cNvSpPr/>
          <p:nvPr/>
        </p:nvSpPr>
        <p:spPr>
          <a:xfrm>
            <a:off x="7602086" y="5085184"/>
            <a:ext cx="1296144" cy="90273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0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2"/>
            <a:ext cx="9144000" cy="68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472651"/>
              </p:ext>
            </p:extLst>
          </p:nvPr>
        </p:nvGraphicFramePr>
        <p:xfrm>
          <a:off x="683568" y="1052736"/>
          <a:ext cx="8064896" cy="5112569"/>
        </p:xfrm>
        <a:graphic>
          <a:graphicData uri="http://schemas.openxmlformats.org/drawingml/2006/table">
            <a:tbl>
              <a:tblPr firstRow="1" firstCol="1" bandRow="1"/>
              <a:tblGrid>
                <a:gridCol w="1528646"/>
                <a:gridCol w="6536250"/>
              </a:tblGrid>
              <a:tr h="755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CLASIFICACION</a:t>
                      </a:r>
                      <a:endParaRPr lang="es-MX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54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Protocolos de la red: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Podemos definir un protocolo como el conjunto de normas que regulan la comunicación (establecimiento, mantenimiento y cancelación) entre los distintos componentes de una red informática. Existen dos tipos de protocolos: protocolos de bajo nivel y protocolos de red.</a:t>
                      </a:r>
                      <a:endParaRPr lang="es-MX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MX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protocolos de bajo nivel</a:t>
                      </a:r>
                      <a:endParaRPr lang="es-MX" sz="11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Controlan la forma en que las señales se transmiten por el cable o medio físico. En la primera parte del curso se estudiaron los habitualmente utilizados en redes locales (Ethernet y </a:t>
                      </a:r>
                      <a:r>
                        <a:rPr lang="es-MX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Token</a:t>
                      </a:r>
                      <a:r>
                        <a:rPr lang="es-MX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Ring). Aquí nos centraremos en los protocolos de red.</a:t>
                      </a:r>
                      <a:endParaRPr lang="es-MX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MX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protocolos de red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Organizan la información (controles y datos) para su transmisión por el medio físico a través de los protocolos de bajo nivel en la red.</a:t>
                      </a:r>
                      <a:endParaRPr lang="es-MX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043608" y="24138"/>
            <a:ext cx="7116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s-MX" sz="5400" b="1" i="1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Protocolos de la red:</a:t>
            </a:r>
            <a:endParaRPr lang="es-MX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Flecha a la derecha con bandas">
            <a:hlinkClick r:id="rId3" action="ppaction://hlinksldjump"/>
          </p:cNvPr>
          <p:cNvSpPr/>
          <p:nvPr/>
        </p:nvSpPr>
        <p:spPr>
          <a:xfrm>
            <a:off x="7308304" y="6239445"/>
            <a:ext cx="1043608" cy="573931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7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44366"/>
              </p:ext>
            </p:extLst>
          </p:nvPr>
        </p:nvGraphicFramePr>
        <p:xfrm>
          <a:off x="683568" y="1057082"/>
          <a:ext cx="7992888" cy="5540271"/>
        </p:xfrm>
        <a:graphic>
          <a:graphicData uri="http://schemas.openxmlformats.org/drawingml/2006/table">
            <a:tbl>
              <a:tblPr firstRow="1" firstCol="1" bandRow="1"/>
              <a:tblGrid>
                <a:gridCol w="1004144"/>
                <a:gridCol w="6988744"/>
              </a:tblGrid>
              <a:tr h="4929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CLASIFICACION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32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topología de red 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 la representación geométrica de la relación entre todos los enlaces y los dispositivos que los enlazan entre sí (habitualmente denominados nodos). Para el día de hoy, existen al menos cinco posibles topologías de red básicas: malla, estrella, árbol, bus y anillo.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Topología en Malla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 una topología en malla, cada dispositivo tiene un enlace punto a punto y dedicado con cualquier otro dispositivo. El término dedicado significa que el enlace conduce el tráfico únicamente entre los dos dispositivos que conecta.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MX" sz="1100" b="1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Topología en Estrella</a:t>
                      </a:r>
                      <a:endParaRPr lang="es-MX" sz="1100" b="1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 la topología en estrella cada dispositivo solamente tiene un enlace punto a punto dedicado con el controlador central, habitualmente llamado concentrador. Los dispositivos no están directamente enlazados entre sí.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Topología en Árbol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topología en árbol es una variante de la de estrella. Como en la estrella, los nodos del árbol están conectados a un concentrador central que controla el tráfico de la red. Sin embargo, no todos los dispositivos se conectan directamente al concentrador central. 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Topología en Bus</a:t>
                      </a:r>
                      <a:endParaRPr lang="es-MX" sz="1100" b="1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Una topología de bus es multipunto. Un cable largo actúa como una red troncal que conecta todos los dispositivos en la red.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Topología en Anillo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 una topología en anillo cada dispositivo tiene una línea de conexión dedicada y punto a punto solamente con los dos dispositivos que están a sus lados. La señal pasa a lo largo del anillo en una dirección, o de dispositivo a dispositivo, hasta que alcanza su destino. Cada dispositivo del anillo incorpora un repetidor.</a:t>
                      </a:r>
                      <a:endParaRPr lang="es-MX" sz="11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187365" y="116632"/>
            <a:ext cx="6742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5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Topolog</a:t>
            </a:r>
            <a:r>
              <a:rPr lang="es-MX" sz="5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í</a:t>
            </a:r>
            <a:r>
              <a:rPr lang="es-MX" sz="5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s-MX" sz="5400" b="1" i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 la </a:t>
            </a:r>
            <a:r>
              <a:rPr lang="es-MX" sz="5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red</a:t>
            </a:r>
            <a:endParaRPr lang="es-MX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8 Flecha a la derecha con bandas">
            <a:hlinkClick r:id="rId3" action="ppaction://hlinksldjump"/>
          </p:cNvPr>
          <p:cNvSpPr/>
          <p:nvPr/>
        </p:nvSpPr>
        <p:spPr>
          <a:xfrm>
            <a:off x="7910018" y="234944"/>
            <a:ext cx="1125668" cy="686706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6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1170</Words>
  <Application>Microsoft Office PowerPoint</Application>
  <PresentationFormat>Presentación en pantalla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Sala-xx</dc:creator>
  <cp:lastModifiedBy>Sala-xx</cp:lastModifiedBy>
  <cp:revision>12</cp:revision>
  <dcterms:created xsi:type="dcterms:W3CDTF">2014-10-16T12:34:58Z</dcterms:created>
  <dcterms:modified xsi:type="dcterms:W3CDTF">2014-10-30T13:15:07Z</dcterms:modified>
</cp:coreProperties>
</file>